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algn="l" rtl="0" fontAlgn="base">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99"/>
    <a:srgbClr val="FFCCCC"/>
    <a:srgbClr val="003366"/>
    <a:srgbClr val="FFAFAF"/>
    <a:srgbClr val="FF6165"/>
    <a:srgbClr val="FFC9CA"/>
    <a:srgbClr val="FFF7F7"/>
    <a:srgbClr val="FFF3F3"/>
    <a:srgbClr val="002B82"/>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98" autoAdjust="0"/>
  </p:normalViewPr>
  <p:slideViewPr>
    <p:cSldViewPr>
      <p:cViewPr>
        <p:scale>
          <a:sx n="29" d="100"/>
          <a:sy n="29" d="100"/>
        </p:scale>
        <p:origin x="1878" y="-2874"/>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128"/>
              </a:defRPr>
            </a:lvl1pPr>
          </a:lstStyle>
          <a:p>
            <a:pPr>
              <a:defRPr/>
            </a:pPr>
            <a:fld id="{BC4BB18D-28FB-4D05-833F-ED57C2995BF4}" type="datetime1">
              <a:rPr lang="en-US" altLang="en-US"/>
              <a:pPr>
                <a:defRPr/>
              </a:pPr>
              <a:t>5/1/2016</a:t>
            </a:fld>
            <a:endParaRPr lang="en-US" alt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043FDD7-2529-4241-A823-B5B82789C14C}" type="slidenum">
              <a:rPr lang="en-US" altLang="en-US"/>
              <a:pPr/>
              <a:t>‹#›</a:t>
            </a:fld>
            <a:endParaRPr lang="en-US" altLang="en-US"/>
          </a:p>
        </p:txBody>
      </p:sp>
    </p:spTree>
    <p:extLst>
      <p:ext uri="{BB962C8B-B14F-4D97-AF65-F5344CB8AC3E}">
        <p14:creationId xmlns:p14="http://schemas.microsoft.com/office/powerpoint/2010/main" val="265937351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ea typeface="ＭＳ Ｐゴシック" panose="020B0600070205080204" pitchFamily="34" charset="-128"/>
            </a:endParaRPr>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anose="020F0502020204030204" pitchFamily="34" charset="0"/>
                <a:ea typeface="ＭＳ Ｐゴシック" panose="020B0600070205080204" pitchFamily="34" charset="-128"/>
              </a:defRPr>
            </a:lvl1pPr>
            <a:lvl2pPr marL="37931725" indent="-37474525" eaLnBrk="0" hangingPunct="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eaLnBrk="0" hangingPunct="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eaLnBrk="0" hangingPunct="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eaLnBrk="0" hangingPunct="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fld id="{DA7309C7-5F59-4CC2-857B-D7D303DF7671}" type="slidenum">
              <a:rPr lang="en-US" altLang="en-US">
                <a:latin typeface="Arial" panose="020B0604020202020204" pitchFamily="34" charset="0"/>
              </a:rPr>
              <a:pPr eaLnBrk="1" hangingPunct="1">
                <a:spcBef>
                  <a:spcPct val="0"/>
                </a:spcBef>
              </a:pPr>
              <a:t>1</a:t>
            </a:fld>
            <a:endParaRPr lang="en-US" altLang="en-US">
              <a:latin typeface="Arial" panose="020B0604020202020204" pitchFamily="34" charset="0"/>
            </a:endParaRPr>
          </a:p>
        </p:txBody>
      </p:sp>
    </p:spTree>
    <p:extLst>
      <p:ext uri="{BB962C8B-B14F-4D97-AF65-F5344CB8AC3E}">
        <p14:creationId xmlns:p14="http://schemas.microsoft.com/office/powerpoint/2010/main" val="2629045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8" y="13635321"/>
            <a:ext cx="27979687" cy="9408459"/>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523" y="24872579"/>
            <a:ext cx="23043356" cy="1121484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CC7F0A6-8963-4806-9B6B-407B68A869F8}" type="slidenum">
              <a:rPr lang="en-US" altLang="en-US"/>
              <a:pPr/>
              <a:t>‹#›</a:t>
            </a:fld>
            <a:endParaRPr lang="en-US" altLang="en-US"/>
          </a:p>
        </p:txBody>
      </p:sp>
    </p:spTree>
    <p:extLst>
      <p:ext uri="{BB962C8B-B14F-4D97-AF65-F5344CB8AC3E}">
        <p14:creationId xmlns:p14="http://schemas.microsoft.com/office/powerpoint/2010/main" val="2026788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883F3D6-24DC-4A82-AAA3-82F82B910951}" type="slidenum">
              <a:rPr lang="en-US" altLang="en-US"/>
              <a:pPr/>
              <a:t>‹#›</a:t>
            </a:fld>
            <a:endParaRPr lang="en-US" altLang="en-US"/>
          </a:p>
        </p:txBody>
      </p:sp>
    </p:spTree>
    <p:extLst>
      <p:ext uri="{BB962C8B-B14F-4D97-AF65-F5344CB8AC3E}">
        <p14:creationId xmlns:p14="http://schemas.microsoft.com/office/powerpoint/2010/main" val="821553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79" y="1757084"/>
            <a:ext cx="7406878" cy="3745005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446" y="1757084"/>
            <a:ext cx="22106335" cy="3745005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A02EDEB-AC4F-4B03-888E-A164D1DC89DA}" type="slidenum">
              <a:rPr lang="en-US" altLang="en-US"/>
              <a:pPr/>
              <a:t>‹#›</a:t>
            </a:fld>
            <a:endParaRPr lang="en-US" altLang="en-US"/>
          </a:p>
        </p:txBody>
      </p:sp>
    </p:spTree>
    <p:extLst>
      <p:ext uri="{BB962C8B-B14F-4D97-AF65-F5344CB8AC3E}">
        <p14:creationId xmlns:p14="http://schemas.microsoft.com/office/powerpoint/2010/main" val="2398214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255BB322-07CA-41D8-84CD-DA65372EDA89}" type="slidenum">
              <a:rPr lang="en-US" altLang="en-US"/>
              <a:pPr/>
              <a:t>‹#›</a:t>
            </a:fld>
            <a:endParaRPr lang="en-US" altLang="en-US"/>
          </a:p>
        </p:txBody>
      </p:sp>
    </p:spTree>
    <p:extLst>
      <p:ext uri="{BB962C8B-B14F-4D97-AF65-F5344CB8AC3E}">
        <p14:creationId xmlns:p14="http://schemas.microsoft.com/office/powerpoint/2010/main" val="2634375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28205210"/>
            <a:ext cx="27980878" cy="871593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18604007"/>
            <a:ext cx="27980878" cy="96012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4ADA774E-98FB-4837-B83E-0CF82C816DDB}" type="slidenum">
              <a:rPr lang="en-US" altLang="en-US"/>
              <a:pPr/>
              <a:t>‹#›</a:t>
            </a:fld>
            <a:endParaRPr lang="en-US" altLang="en-US"/>
          </a:p>
        </p:txBody>
      </p:sp>
    </p:spTree>
    <p:extLst>
      <p:ext uri="{BB962C8B-B14F-4D97-AF65-F5344CB8AC3E}">
        <p14:creationId xmlns:p14="http://schemas.microsoft.com/office/powerpoint/2010/main" val="477582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445"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16352"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C5436184-BAEB-47E0-A304-C574075AE164}" type="slidenum">
              <a:rPr lang="en-US" altLang="en-US"/>
              <a:pPr/>
              <a:t>‹#›</a:t>
            </a:fld>
            <a:endParaRPr lang="en-US" altLang="en-US"/>
          </a:p>
        </p:txBody>
      </p:sp>
    </p:spTree>
    <p:extLst>
      <p:ext uri="{BB962C8B-B14F-4D97-AF65-F5344CB8AC3E}">
        <p14:creationId xmlns:p14="http://schemas.microsoft.com/office/powerpoint/2010/main" val="2438134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444" y="9825318"/>
            <a:ext cx="14544676"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45444" y="13919949"/>
            <a:ext cx="14544676"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328" y="9825318"/>
            <a:ext cx="14550628"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6722328" y="13919949"/>
            <a:ext cx="14550628"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1E3AD9E0-37C1-4BC9-B4DB-374FAD2621D8}" type="slidenum">
              <a:rPr lang="en-US" altLang="en-US"/>
              <a:pPr/>
              <a:t>‹#›</a:t>
            </a:fld>
            <a:endParaRPr lang="en-US" altLang="en-US"/>
          </a:p>
        </p:txBody>
      </p:sp>
    </p:spTree>
    <p:extLst>
      <p:ext uri="{BB962C8B-B14F-4D97-AF65-F5344CB8AC3E}">
        <p14:creationId xmlns:p14="http://schemas.microsoft.com/office/powerpoint/2010/main" val="2404651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2A85810D-19AD-4217-B9E0-F97E99A37955}" type="slidenum">
              <a:rPr lang="en-US" altLang="en-US"/>
              <a:pPr/>
              <a:t>‹#›</a:t>
            </a:fld>
            <a:endParaRPr lang="en-US" altLang="en-US"/>
          </a:p>
        </p:txBody>
      </p:sp>
    </p:spTree>
    <p:extLst>
      <p:ext uri="{BB962C8B-B14F-4D97-AF65-F5344CB8AC3E}">
        <p14:creationId xmlns:p14="http://schemas.microsoft.com/office/powerpoint/2010/main" val="2783966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0730CDFD-84B7-4BC1-9593-4D288D572DB8}" type="slidenum">
              <a:rPr lang="en-US" altLang="en-US"/>
              <a:pPr/>
              <a:t>‹#›</a:t>
            </a:fld>
            <a:endParaRPr lang="en-US" altLang="en-US"/>
          </a:p>
        </p:txBody>
      </p:sp>
    </p:spTree>
    <p:extLst>
      <p:ext uri="{BB962C8B-B14F-4D97-AF65-F5344CB8AC3E}">
        <p14:creationId xmlns:p14="http://schemas.microsoft.com/office/powerpoint/2010/main" val="2443909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1748118"/>
            <a:ext cx="10829926" cy="7436224"/>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2870656" y="1748118"/>
            <a:ext cx="18402300" cy="37459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445" y="9184341"/>
            <a:ext cx="10829926" cy="30022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321E452-66E3-4B72-80B0-BC9DB8068635}" type="slidenum">
              <a:rPr lang="en-US" altLang="en-US"/>
              <a:pPr/>
              <a:t>‹#›</a:t>
            </a:fld>
            <a:endParaRPr lang="en-US" altLang="en-US"/>
          </a:p>
        </p:txBody>
      </p:sp>
    </p:spTree>
    <p:extLst>
      <p:ext uri="{BB962C8B-B14F-4D97-AF65-F5344CB8AC3E}">
        <p14:creationId xmlns:p14="http://schemas.microsoft.com/office/powerpoint/2010/main" val="306470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9" y="30724289"/>
            <a:ext cx="19751278" cy="362622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6451999" y="3922059"/>
            <a:ext cx="19751278" cy="263338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451999" y="34350512"/>
            <a:ext cx="19751278" cy="5152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35A62A15-71CE-4330-8E48-94399FA41AD7}" type="slidenum">
              <a:rPr lang="en-US" altLang="en-US"/>
              <a:pPr/>
              <a:t>‹#›</a:t>
            </a:fld>
            <a:endParaRPr lang="en-US" altLang="en-US"/>
          </a:p>
        </p:txBody>
      </p:sp>
    </p:spTree>
    <p:extLst>
      <p:ext uri="{BB962C8B-B14F-4D97-AF65-F5344CB8AC3E}">
        <p14:creationId xmlns:p14="http://schemas.microsoft.com/office/powerpoint/2010/main" val="296560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238" y="175736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ctr" anchorCtr="0" compatLnSpc="1">
            <a:prstTxWarp prst="textNoShape">
              <a:avLst/>
            </a:prstTxWarp>
          </a:bodyPr>
          <a:lstStyle/>
          <a:p>
            <a:pPr lvl="0"/>
            <a:r>
              <a:rPr lang="en-US" altLang="en-US" smtClean="0"/>
              <a:t>Haga clic para cambiar el estilo de título	</a:t>
            </a:r>
          </a:p>
        </p:txBody>
      </p:sp>
      <p:sp>
        <p:nvSpPr>
          <p:cNvPr id="1027" name="Rectangle 3"/>
          <p:cNvSpPr>
            <a:spLocks noGrp="1" noChangeArrowheads="1"/>
          </p:cNvSpPr>
          <p:nvPr>
            <p:ph type="body" idx="1"/>
          </p:nvPr>
        </p:nvSpPr>
        <p:spPr bwMode="auto">
          <a:xfrm>
            <a:off x="1646238" y="10242550"/>
            <a:ext cx="29627512" cy="289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t" anchorCtr="0" compatLnSpc="1">
            <a:prstTxWarp prst="textNoShape">
              <a:avLst/>
            </a:prstTxWarp>
          </a:bodyPr>
          <a:lstStyle/>
          <a:p>
            <a:pPr lvl="0"/>
            <a:r>
              <a:rPr lang="en-US" altLang="en-US" smtClean="0"/>
              <a:t>Haga clic para modificar el estilo de texto del patrón</a:t>
            </a:r>
          </a:p>
          <a:p>
            <a:pPr lvl="1"/>
            <a:r>
              <a:rPr lang="en-US" altLang="en-US" smtClean="0"/>
              <a:t>Segundo nivel</a:t>
            </a:r>
          </a:p>
          <a:p>
            <a:pPr lvl="2"/>
            <a:r>
              <a:rPr lang="en-US" altLang="en-US" smtClean="0"/>
              <a:t>Tercer nivel</a:t>
            </a:r>
          </a:p>
          <a:p>
            <a:pPr lvl="3"/>
            <a:r>
              <a:rPr lang="en-US" altLang="en-US" smtClean="0"/>
              <a:t>Cuarto nivel</a:t>
            </a:r>
          </a:p>
          <a:p>
            <a:pPr lvl="4"/>
            <a:r>
              <a:rPr lang="en-US" altLang="en-US" smtClean="0"/>
              <a:t>Quinto nivel</a:t>
            </a:r>
          </a:p>
        </p:txBody>
      </p:sp>
      <p:sp>
        <p:nvSpPr>
          <p:cNvPr id="1028" name="Rectangle 4"/>
          <p:cNvSpPr>
            <a:spLocks noGrp="1" noChangeArrowheads="1"/>
          </p:cNvSpPr>
          <p:nvPr>
            <p:ph type="dt" sz="half" idx="2"/>
          </p:nvPr>
        </p:nvSpPr>
        <p:spPr bwMode="auto">
          <a:xfrm>
            <a:off x="1644650" y="39968488"/>
            <a:ext cx="7681913"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defRPr sz="6600">
                <a:latin typeface="Arial"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1247438" y="39968488"/>
            <a:ext cx="104251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ctr">
              <a:defRPr sz="6600">
                <a:latin typeface="Arial"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23591838" y="39968488"/>
            <a:ext cx="76819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r">
              <a:defRPr sz="6600"/>
            </a:lvl1pPr>
          </a:lstStyle>
          <a:p>
            <a:fld id="{7D5F7598-9E84-4F1A-B296-89D0B7DF6E3E}"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84663" rtl="0" eaLnBrk="0" fontAlgn="base" hangingPunct="0">
        <a:spcBef>
          <a:spcPct val="0"/>
        </a:spcBef>
        <a:spcAft>
          <a:spcPct val="0"/>
        </a:spcAft>
        <a:defRPr sz="20600">
          <a:solidFill>
            <a:schemeClr val="tx2"/>
          </a:solidFill>
          <a:latin typeface="+mj-lt"/>
          <a:ea typeface="ＭＳ Ｐゴシック" charset="-128"/>
          <a:cs typeface="ＭＳ Ｐゴシック" charset="-128"/>
        </a:defRPr>
      </a:lvl1pPr>
      <a:lvl2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2pPr>
      <a:lvl3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3pPr>
      <a:lvl4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4pPr>
      <a:lvl5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5pPr>
      <a:lvl6pPr marL="457200" algn="ctr" defTabSz="4284663" rtl="0" fontAlgn="base">
        <a:spcBef>
          <a:spcPct val="0"/>
        </a:spcBef>
        <a:spcAft>
          <a:spcPct val="0"/>
        </a:spcAft>
        <a:defRPr sz="20600">
          <a:solidFill>
            <a:schemeClr val="tx2"/>
          </a:solidFill>
          <a:latin typeface="Arial" charset="0"/>
        </a:defRPr>
      </a:lvl6pPr>
      <a:lvl7pPr marL="914400" algn="ctr" defTabSz="4284663" rtl="0" fontAlgn="base">
        <a:spcBef>
          <a:spcPct val="0"/>
        </a:spcBef>
        <a:spcAft>
          <a:spcPct val="0"/>
        </a:spcAft>
        <a:defRPr sz="20600">
          <a:solidFill>
            <a:schemeClr val="tx2"/>
          </a:solidFill>
          <a:latin typeface="Arial" charset="0"/>
        </a:defRPr>
      </a:lvl7pPr>
      <a:lvl8pPr marL="1371600" algn="ctr" defTabSz="4284663" rtl="0" fontAlgn="base">
        <a:spcBef>
          <a:spcPct val="0"/>
        </a:spcBef>
        <a:spcAft>
          <a:spcPct val="0"/>
        </a:spcAft>
        <a:defRPr sz="20600">
          <a:solidFill>
            <a:schemeClr val="tx2"/>
          </a:solidFill>
          <a:latin typeface="Arial" charset="0"/>
        </a:defRPr>
      </a:lvl8pPr>
      <a:lvl9pPr marL="1828800" algn="ctr" defTabSz="4284663" rtl="0" fontAlgn="base">
        <a:spcBef>
          <a:spcPct val="0"/>
        </a:spcBef>
        <a:spcAft>
          <a:spcPct val="0"/>
        </a:spcAft>
        <a:defRPr sz="20600">
          <a:solidFill>
            <a:schemeClr val="tx2"/>
          </a:solidFill>
          <a:latin typeface="Arial" charset="0"/>
        </a:defRPr>
      </a:lvl9pPr>
    </p:titleStyle>
    <p:bodyStyle>
      <a:lvl1pPr marL="1606550" indent="-1606550" algn="l" defTabSz="4284663" rtl="0" eaLnBrk="0" fontAlgn="base" hangingPunct="0">
        <a:spcBef>
          <a:spcPct val="20000"/>
        </a:spcBef>
        <a:spcAft>
          <a:spcPct val="0"/>
        </a:spcAft>
        <a:buChar char="•"/>
        <a:defRPr sz="15000">
          <a:solidFill>
            <a:schemeClr val="tx1"/>
          </a:solidFill>
          <a:latin typeface="+mn-lt"/>
          <a:ea typeface="ＭＳ Ｐゴシック" charset="-128"/>
          <a:cs typeface="ＭＳ Ｐゴシック" charset="-128"/>
        </a:defRPr>
      </a:lvl1pPr>
      <a:lvl2pPr marL="3481388" indent="-1339850" algn="l" defTabSz="4284663" rtl="0" eaLnBrk="0" fontAlgn="base" hangingPunct="0">
        <a:spcBef>
          <a:spcPct val="20000"/>
        </a:spcBef>
        <a:spcAft>
          <a:spcPct val="0"/>
        </a:spcAft>
        <a:buChar char="–"/>
        <a:defRPr sz="13100">
          <a:solidFill>
            <a:schemeClr val="tx1"/>
          </a:solidFill>
          <a:latin typeface="+mn-lt"/>
          <a:ea typeface="ＭＳ Ｐゴシック" charset="-128"/>
        </a:defRPr>
      </a:lvl2pPr>
      <a:lvl3pPr marL="5356225" indent="-1071563" algn="l" defTabSz="4284663" rtl="0" eaLnBrk="0" fontAlgn="base" hangingPunct="0">
        <a:spcBef>
          <a:spcPct val="20000"/>
        </a:spcBef>
        <a:spcAft>
          <a:spcPct val="0"/>
        </a:spcAft>
        <a:buChar char="•"/>
        <a:defRPr sz="11200">
          <a:solidFill>
            <a:schemeClr val="tx1"/>
          </a:solidFill>
          <a:latin typeface="+mn-lt"/>
          <a:ea typeface="ＭＳ Ｐゴシック" charset="-128"/>
        </a:defRPr>
      </a:lvl3pPr>
      <a:lvl4pPr marL="7497763"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4pPr>
      <a:lvl5pPr marL="9640888"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5pPr>
      <a:lvl6pPr marL="10098088" indent="-1071563" algn="l" defTabSz="4284663" rtl="0" fontAlgn="base">
        <a:spcBef>
          <a:spcPct val="20000"/>
        </a:spcBef>
        <a:spcAft>
          <a:spcPct val="0"/>
        </a:spcAft>
        <a:buChar char="»"/>
        <a:defRPr sz="9400">
          <a:solidFill>
            <a:schemeClr val="tx1"/>
          </a:solidFill>
          <a:latin typeface="+mn-lt"/>
        </a:defRPr>
      </a:lvl6pPr>
      <a:lvl7pPr marL="10555288" indent="-1071563" algn="l" defTabSz="4284663" rtl="0" fontAlgn="base">
        <a:spcBef>
          <a:spcPct val="20000"/>
        </a:spcBef>
        <a:spcAft>
          <a:spcPct val="0"/>
        </a:spcAft>
        <a:buChar char="»"/>
        <a:defRPr sz="9400">
          <a:solidFill>
            <a:schemeClr val="tx1"/>
          </a:solidFill>
          <a:latin typeface="+mn-lt"/>
        </a:defRPr>
      </a:lvl7pPr>
      <a:lvl8pPr marL="11012488" indent="-1071563" algn="l" defTabSz="4284663" rtl="0" fontAlgn="base">
        <a:spcBef>
          <a:spcPct val="20000"/>
        </a:spcBef>
        <a:spcAft>
          <a:spcPct val="0"/>
        </a:spcAft>
        <a:buChar char="»"/>
        <a:defRPr sz="9400">
          <a:solidFill>
            <a:schemeClr val="tx1"/>
          </a:solidFill>
          <a:latin typeface="+mn-lt"/>
        </a:defRPr>
      </a:lvl8pPr>
      <a:lvl9pPr marL="11469688" indent="-1071563" algn="l" defTabSz="4284663" rtl="0" fontAlgn="base">
        <a:spcBef>
          <a:spcPct val="20000"/>
        </a:spcBef>
        <a:spcAft>
          <a:spcPct val="0"/>
        </a:spcAft>
        <a:buChar char="»"/>
        <a:defRPr sz="9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g"/><Relationship Id="rId18" Type="http://schemas.openxmlformats.org/officeDocument/2006/relationships/image" Target="../media/image16.png"/><Relationship Id="rId26"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g"/><Relationship Id="rId25" Type="http://schemas.openxmlformats.org/officeDocument/2006/relationships/image" Target="../media/image23.png"/><Relationship Id="rId2" Type="http://schemas.openxmlformats.org/officeDocument/2006/relationships/notesSlide" Target="../notesSlides/notesSlide1.xml"/><Relationship Id="rId16" Type="http://schemas.openxmlformats.org/officeDocument/2006/relationships/image" Target="../media/image14.jpg"/><Relationship Id="rId20" Type="http://schemas.openxmlformats.org/officeDocument/2006/relationships/image" Target="../media/image18.png"/><Relationship Id="rId29" Type="http://schemas.openxmlformats.org/officeDocument/2006/relationships/image" Target="../media/image27.jp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jpg"/><Relationship Id="rId23" Type="http://schemas.openxmlformats.org/officeDocument/2006/relationships/image" Target="../media/image21.png"/><Relationship Id="rId28" Type="http://schemas.openxmlformats.org/officeDocument/2006/relationships/image" Target="../media/image26.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g"/><Relationship Id="rId22" Type="http://schemas.openxmlformats.org/officeDocument/2006/relationships/image" Target="../media/image20.png"/><Relationship Id="rId27" Type="http://schemas.openxmlformats.org/officeDocument/2006/relationships/image" Target="../media/image25.png"/><Relationship Id="rId30"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ángulo redondeado 87"/>
          <p:cNvSpPr/>
          <p:nvPr/>
        </p:nvSpPr>
        <p:spPr bwMode="auto">
          <a:xfrm>
            <a:off x="11729569" y="6181776"/>
            <a:ext cx="8804297" cy="855340"/>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89" name="Rectángulo redondeado 88"/>
          <p:cNvSpPr/>
          <p:nvPr/>
        </p:nvSpPr>
        <p:spPr bwMode="auto">
          <a:xfrm>
            <a:off x="21828853" y="6181776"/>
            <a:ext cx="9551494" cy="859374"/>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5" name="Rectángulo redondeado 14"/>
          <p:cNvSpPr/>
          <p:nvPr/>
        </p:nvSpPr>
        <p:spPr bwMode="auto">
          <a:xfrm>
            <a:off x="1677371" y="6154204"/>
            <a:ext cx="8958545" cy="8553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45" name="Text Box 5"/>
          <p:cNvSpPr txBox="1">
            <a:spLocks noChangeArrowheads="1"/>
          </p:cNvSpPr>
          <p:nvPr/>
        </p:nvSpPr>
        <p:spPr bwMode="auto">
          <a:xfrm>
            <a:off x="5791200" y="2257425"/>
            <a:ext cx="21336000" cy="431800"/>
          </a:xfrm>
          <a:prstGeom prst="rect">
            <a:avLst/>
          </a:prstGeom>
          <a:noFill/>
          <a:ln w="9525">
            <a:noFill/>
            <a:miter lim="800000"/>
            <a:headEnd/>
            <a:tailEnd/>
          </a:ln>
          <a:effectLst/>
        </p:spPr>
        <p:txBody>
          <a:bodyPr lIns="98655" tIns="49327" rIns="98655" bIns="49327">
            <a:spAutoFit/>
          </a:bodyPr>
          <a:lstStyle>
            <a:lvl1pPr defTabSz="985838" eaLnBrk="0" hangingPunct="0">
              <a:defRPr sz="8400">
                <a:solidFill>
                  <a:schemeClr val="tx1"/>
                </a:solidFill>
                <a:latin typeface="Arial" charset="0"/>
                <a:ea typeface="ＭＳ Ｐゴシック" charset="-128"/>
              </a:defRPr>
            </a:lvl1pPr>
            <a:lvl2pPr marL="37931725" indent="-37474525" defTabSz="985838" eaLnBrk="0" hangingPunct="0">
              <a:defRPr sz="8400">
                <a:solidFill>
                  <a:schemeClr val="tx1"/>
                </a:solidFill>
                <a:latin typeface="Arial" charset="0"/>
                <a:ea typeface="ＭＳ Ｐゴシック" charset="-128"/>
              </a:defRPr>
            </a:lvl2pPr>
            <a:lvl3pPr eaLnBrk="0" hangingPunct="0">
              <a:defRPr sz="8400">
                <a:solidFill>
                  <a:schemeClr val="tx1"/>
                </a:solidFill>
                <a:latin typeface="Arial" charset="0"/>
                <a:ea typeface="ＭＳ Ｐゴシック" charset="-128"/>
              </a:defRPr>
            </a:lvl3pPr>
            <a:lvl4pPr eaLnBrk="0" hangingPunct="0">
              <a:defRPr sz="8400">
                <a:solidFill>
                  <a:schemeClr val="tx1"/>
                </a:solidFill>
                <a:latin typeface="Arial" charset="0"/>
                <a:ea typeface="ＭＳ Ｐゴシック" charset="-128"/>
              </a:defRPr>
            </a:lvl4pPr>
            <a:lvl5pPr eaLnBrk="0" hangingPunct="0">
              <a:defRPr sz="8400">
                <a:solidFill>
                  <a:schemeClr val="tx1"/>
                </a:solidFill>
                <a:latin typeface="Arial" charset="0"/>
                <a:ea typeface="ＭＳ Ｐゴシック" charset="-128"/>
              </a:defRPr>
            </a:lvl5pPr>
            <a:lvl6pPr marL="457200" eaLnBrk="0" fontAlgn="base" hangingPunct="0">
              <a:spcBef>
                <a:spcPct val="0"/>
              </a:spcBef>
              <a:spcAft>
                <a:spcPct val="0"/>
              </a:spcAft>
              <a:defRPr sz="8400">
                <a:solidFill>
                  <a:schemeClr val="tx1"/>
                </a:solidFill>
                <a:latin typeface="Arial" charset="0"/>
                <a:ea typeface="ＭＳ Ｐゴシック" charset="-128"/>
              </a:defRPr>
            </a:lvl6pPr>
            <a:lvl7pPr marL="914400" eaLnBrk="0" fontAlgn="base" hangingPunct="0">
              <a:spcBef>
                <a:spcPct val="0"/>
              </a:spcBef>
              <a:spcAft>
                <a:spcPct val="0"/>
              </a:spcAft>
              <a:defRPr sz="8400">
                <a:solidFill>
                  <a:schemeClr val="tx1"/>
                </a:solidFill>
                <a:latin typeface="Arial" charset="0"/>
                <a:ea typeface="ＭＳ Ｐゴシック" charset="-128"/>
              </a:defRPr>
            </a:lvl7pPr>
            <a:lvl8pPr marL="1371600" eaLnBrk="0" fontAlgn="base" hangingPunct="0">
              <a:spcBef>
                <a:spcPct val="0"/>
              </a:spcBef>
              <a:spcAft>
                <a:spcPct val="0"/>
              </a:spcAft>
              <a:defRPr sz="8400">
                <a:solidFill>
                  <a:schemeClr val="tx1"/>
                </a:solidFill>
                <a:latin typeface="Arial" charset="0"/>
                <a:ea typeface="ＭＳ Ｐゴシック" charset="-128"/>
              </a:defRPr>
            </a:lvl8pPr>
            <a:lvl9pPr marL="1828800" eaLnBrk="0" fontAlgn="base" hangingPunct="0">
              <a:spcBef>
                <a:spcPct val="0"/>
              </a:spcBef>
              <a:spcAft>
                <a:spcPct val="0"/>
              </a:spcAft>
              <a:defRPr sz="8400">
                <a:solidFill>
                  <a:schemeClr val="tx1"/>
                </a:solidFill>
                <a:latin typeface="Arial" charset="0"/>
                <a:ea typeface="ＭＳ Ｐゴシック" charset="-128"/>
              </a:defRPr>
            </a:lvl9pPr>
          </a:lstStyle>
          <a:p>
            <a:pPr algn="ctr" eaLnBrk="1" hangingPunct="1">
              <a:lnSpc>
                <a:spcPct val="30000"/>
              </a:lnSpc>
              <a:spcBef>
                <a:spcPct val="50000"/>
              </a:spcBef>
              <a:defRPr/>
            </a:pPr>
            <a:r>
              <a:rPr lang="en-US" altLang="en-US" sz="7200" b="1" dirty="0" smtClean="0">
                <a:effectLst>
                  <a:outerShdw blurRad="38100" dist="38100" dir="2700000" algn="tl">
                    <a:srgbClr val="C0C0C0"/>
                  </a:outerShdw>
                </a:effectLst>
                <a:latin typeface="Times New Roman" charset="0"/>
              </a:rPr>
              <a:t>Senior Project, 2016, Spring</a:t>
            </a:r>
            <a:endParaRPr lang="en-US" altLang="en-US" sz="7200" dirty="0" smtClean="0">
              <a:latin typeface="Times New Roman" charset="0"/>
            </a:endParaRPr>
          </a:p>
        </p:txBody>
      </p:sp>
      <p:sp>
        <p:nvSpPr>
          <p:cNvPr id="2051" name="Text Box 12"/>
          <p:cNvSpPr txBox="1">
            <a:spLocks noChangeArrowheads="1"/>
          </p:cNvSpPr>
          <p:nvPr/>
        </p:nvSpPr>
        <p:spPr bwMode="auto">
          <a:xfrm>
            <a:off x="6567488" y="2695970"/>
            <a:ext cx="19797712" cy="2638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655" tIns="49327" rIns="98655" bIns="49327">
            <a:spAutoFit/>
          </a:bodyPr>
          <a:lstStyle>
            <a:lvl1pPr defTabSz="985838"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defTabSz="985838"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defTabSz="985838"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defTabSz="985838"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defTabSz="985838"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r>
              <a:rPr lang="en-US" altLang="en-US" sz="6000" b="1" dirty="0" smtClean="0">
                <a:solidFill>
                  <a:srgbClr val="003366"/>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Car Recommendation </a:t>
            </a:r>
            <a:r>
              <a:rPr lang="en-US" altLang="en-US" sz="6000" b="1" dirty="0">
                <a:solidFill>
                  <a:srgbClr val="003366"/>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a:t>
            </a:r>
          </a:p>
          <a:p>
            <a:pPr algn="ctr" eaLnBrk="1" hangingPunct="1">
              <a:spcBef>
                <a:spcPct val="0"/>
              </a:spcBef>
              <a:buFontTx/>
              <a:buNone/>
            </a:pPr>
            <a:r>
              <a:rPr lang="en-US" altLang="en-US" sz="3500" b="1" dirty="0">
                <a:solidFill>
                  <a:srgbClr val="003366"/>
                </a:solidFill>
                <a:effectLst>
                  <a:outerShdw blurRad="38100" dist="38100" dir="2700000" algn="tl">
                    <a:srgbClr val="000000">
                      <a:alpha val="43137"/>
                    </a:srgbClr>
                  </a:outerShdw>
                </a:effectLst>
              </a:rPr>
              <a:t>Student: </a:t>
            </a:r>
            <a:r>
              <a:rPr lang="en-US" altLang="en-US" sz="3500" dirty="0" smtClean="0">
                <a:solidFill>
                  <a:srgbClr val="003366"/>
                </a:solidFill>
                <a:effectLst>
                  <a:outerShdw blurRad="38100" dist="38100" dir="2700000" algn="tl">
                    <a:srgbClr val="000000">
                      <a:alpha val="43137"/>
                    </a:srgbClr>
                  </a:outerShdw>
                </a:effectLst>
              </a:rPr>
              <a:t>Brenda Izquierdo, Florida </a:t>
            </a:r>
            <a:r>
              <a:rPr lang="en-US" altLang="en-US" sz="3500" dirty="0">
                <a:solidFill>
                  <a:srgbClr val="003366"/>
                </a:solidFill>
                <a:effectLst>
                  <a:outerShdw blurRad="38100" dist="38100" dir="2700000" algn="tl">
                    <a:srgbClr val="000000">
                      <a:alpha val="43137"/>
                    </a:srgbClr>
                  </a:outerShdw>
                </a:effectLst>
              </a:rPr>
              <a:t>International University</a:t>
            </a:r>
          </a:p>
          <a:p>
            <a:pPr algn="ctr" eaLnBrk="1" hangingPunct="1">
              <a:spcBef>
                <a:spcPct val="0"/>
              </a:spcBef>
              <a:buFontTx/>
              <a:buNone/>
            </a:pPr>
            <a:r>
              <a:rPr lang="en-US" altLang="en-US" sz="3500" b="1" dirty="0">
                <a:solidFill>
                  <a:srgbClr val="003366"/>
                </a:solidFill>
                <a:effectLst>
                  <a:outerShdw blurRad="38100" dist="38100" dir="2700000" algn="tl">
                    <a:srgbClr val="000000">
                      <a:alpha val="43137"/>
                    </a:srgbClr>
                  </a:outerShdw>
                </a:effectLst>
              </a:rPr>
              <a:t>Mentor:</a:t>
            </a:r>
            <a:r>
              <a:rPr lang="en-US" altLang="en-US" sz="3500" b="1" i="1" dirty="0">
                <a:solidFill>
                  <a:srgbClr val="003366"/>
                </a:solidFill>
                <a:effectLst>
                  <a:outerShdw blurRad="38100" dist="38100" dir="2700000" algn="tl">
                    <a:srgbClr val="000000">
                      <a:alpha val="43137"/>
                    </a:srgbClr>
                  </a:outerShdw>
                </a:effectLst>
              </a:rPr>
              <a:t> </a:t>
            </a:r>
            <a:r>
              <a:rPr lang="en-US" altLang="en-US" sz="3500" dirty="0" smtClean="0">
                <a:solidFill>
                  <a:srgbClr val="003366"/>
                </a:solidFill>
                <a:effectLst>
                  <a:outerShdw blurRad="38100" dist="38100" dir="2700000" algn="tl">
                    <a:srgbClr val="000000">
                      <a:alpha val="43137"/>
                    </a:srgbClr>
                  </a:outerShdw>
                </a:effectLst>
              </a:rPr>
              <a:t>Dr. David Villegas, </a:t>
            </a:r>
            <a:r>
              <a:rPr lang="en-US" sz="3500" dirty="0" smtClean="0">
                <a:solidFill>
                  <a:srgbClr val="003366"/>
                </a:solidFill>
                <a:effectLst>
                  <a:outerShdw blurRad="38100" dist="38100" dir="2700000" algn="tl">
                    <a:srgbClr val="000000">
                      <a:alpha val="43137"/>
                    </a:srgbClr>
                  </a:outerShdw>
                </a:effectLst>
              </a:rPr>
              <a:t>RE Console</a:t>
            </a:r>
          </a:p>
          <a:p>
            <a:pPr algn="ctr" eaLnBrk="1" hangingPunct="1">
              <a:spcBef>
                <a:spcPct val="0"/>
              </a:spcBef>
              <a:buFontTx/>
              <a:buNone/>
            </a:pPr>
            <a:r>
              <a:rPr lang="en-US" altLang="en-US" sz="3500" b="1" dirty="0" smtClean="0">
                <a:solidFill>
                  <a:srgbClr val="003366"/>
                </a:solidFill>
                <a:effectLst>
                  <a:outerShdw blurRad="38100" dist="38100" dir="2700000" algn="tl">
                    <a:srgbClr val="000000">
                      <a:alpha val="43137"/>
                    </a:srgbClr>
                  </a:outerShdw>
                </a:effectLst>
              </a:rPr>
              <a:t>Instructor</a:t>
            </a:r>
            <a:r>
              <a:rPr lang="en-US" altLang="en-US" sz="3500" b="1" dirty="0">
                <a:solidFill>
                  <a:srgbClr val="003366"/>
                </a:solidFill>
                <a:effectLst>
                  <a:outerShdw blurRad="38100" dist="38100" dir="2700000" algn="tl">
                    <a:srgbClr val="000000">
                      <a:alpha val="43137"/>
                    </a:srgbClr>
                  </a:outerShdw>
                </a:effectLst>
              </a:rPr>
              <a:t>:</a:t>
            </a:r>
            <a:r>
              <a:rPr lang="en-US" altLang="en-US" sz="3500" b="1" i="1" dirty="0">
                <a:solidFill>
                  <a:srgbClr val="003366"/>
                </a:solidFill>
                <a:effectLst>
                  <a:outerShdw blurRad="38100" dist="38100" dir="2700000" algn="tl">
                    <a:srgbClr val="000000">
                      <a:alpha val="43137"/>
                    </a:srgbClr>
                  </a:outerShdw>
                </a:effectLst>
              </a:rPr>
              <a:t> </a:t>
            </a:r>
            <a:r>
              <a:rPr lang="en-US" altLang="en-US" sz="3500" dirty="0" smtClean="0">
                <a:solidFill>
                  <a:srgbClr val="003366"/>
                </a:solidFill>
                <a:effectLst>
                  <a:outerShdw blurRad="38100" dist="38100" dir="2700000" algn="tl">
                    <a:srgbClr val="000000">
                      <a:alpha val="43137"/>
                    </a:srgbClr>
                  </a:outerShdw>
                </a:effectLst>
              </a:rPr>
              <a:t>Dr. Masoud Sadjadi, Florida </a:t>
            </a:r>
            <a:r>
              <a:rPr lang="en-US" altLang="en-US" sz="3500" dirty="0">
                <a:solidFill>
                  <a:srgbClr val="003366"/>
                </a:solidFill>
                <a:effectLst>
                  <a:outerShdw blurRad="38100" dist="38100" dir="2700000" algn="tl">
                    <a:srgbClr val="000000">
                      <a:alpha val="43137"/>
                    </a:srgbClr>
                  </a:outerShdw>
                </a:effectLst>
              </a:rPr>
              <a:t>International University</a:t>
            </a:r>
          </a:p>
        </p:txBody>
      </p:sp>
      <p:sp>
        <p:nvSpPr>
          <p:cNvPr id="2053" name="Rectangle 18"/>
          <p:cNvSpPr>
            <a:spLocks noChangeArrowheads="1"/>
          </p:cNvSpPr>
          <p:nvPr/>
        </p:nvSpPr>
        <p:spPr bwMode="auto">
          <a:xfrm>
            <a:off x="914400" y="5486400"/>
            <a:ext cx="31089600" cy="35661600"/>
          </a:xfrm>
          <a:prstGeom prst="rect">
            <a:avLst/>
          </a:prstGeom>
          <a:noFill/>
          <a:ln w="63500">
            <a:solidFill>
              <a:srgbClr val="FF7C8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sz="8400"/>
          </a:p>
        </p:txBody>
      </p:sp>
      <p:sp>
        <p:nvSpPr>
          <p:cNvPr id="215" name="Text Box 19"/>
          <p:cNvSpPr txBox="1">
            <a:spLocks noChangeArrowheads="1"/>
          </p:cNvSpPr>
          <p:nvPr/>
        </p:nvSpPr>
        <p:spPr bwMode="auto">
          <a:xfrm>
            <a:off x="2825970" y="6245889"/>
            <a:ext cx="6257486"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Problem</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2055" name="Rectangle 18"/>
          <p:cNvSpPr>
            <a:spLocks noChangeArrowheads="1"/>
          </p:cNvSpPr>
          <p:nvPr/>
        </p:nvSpPr>
        <p:spPr bwMode="auto">
          <a:xfrm>
            <a:off x="914400" y="42062400"/>
            <a:ext cx="31089600" cy="1371600"/>
          </a:xfrm>
          <a:prstGeom prst="rect">
            <a:avLst/>
          </a:prstGeom>
          <a:noFill/>
          <a:ln w="63500">
            <a:solidFill>
              <a:srgbClr val="FF7C8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sz="8400"/>
          </a:p>
        </p:txBody>
      </p:sp>
      <p:sp>
        <p:nvSpPr>
          <p:cNvPr id="217" name="Text Box 19"/>
          <p:cNvSpPr txBox="1">
            <a:spLocks noChangeArrowheads="1"/>
          </p:cNvSpPr>
          <p:nvPr/>
        </p:nvSpPr>
        <p:spPr bwMode="auto">
          <a:xfrm>
            <a:off x="1192213" y="41605200"/>
            <a:ext cx="5375275" cy="730559"/>
          </a:xfrm>
          <a:prstGeom prst="rect">
            <a:avLst/>
          </a:prstGeom>
          <a:solidFill>
            <a:schemeClr val="bg1"/>
          </a:solidFill>
          <a:ln w="12700">
            <a:solidFill>
              <a:srgbClr val="FF7C80"/>
            </a:solid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rgbClr val="FF6165"/>
                </a:solidFill>
                <a:effectLst>
                  <a:outerShdw blurRad="38100" dist="38100" dir="2700000" algn="tl">
                    <a:srgbClr val="DDDDDD"/>
                  </a:outerShdw>
                </a:effectLst>
                <a:latin typeface="Arial" charset="0"/>
                <a:ea typeface="ＭＳ Ｐゴシック" charset="-128"/>
                <a:cs typeface="ＭＳ Ｐゴシック" charset="-128"/>
              </a:rPr>
              <a:t>Acknowledgements</a:t>
            </a:r>
            <a:endParaRPr lang="en-US" sz="4100" b="1" dirty="0">
              <a:solidFill>
                <a:srgbClr val="FF6165"/>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2057" name="Rectangle 6"/>
          <p:cNvSpPr>
            <a:spLocks noChangeArrowheads="1"/>
          </p:cNvSpPr>
          <p:nvPr/>
        </p:nvSpPr>
        <p:spPr bwMode="auto">
          <a:xfrm>
            <a:off x="15544800" y="491858"/>
            <a:ext cx="5258408"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3400" b="1" dirty="0">
                <a:solidFill>
                  <a:srgbClr val="003366"/>
                </a:solidFill>
                <a:effectLst>
                  <a:outerShdw blurRad="38100" dist="38100" dir="2700000" algn="tl">
                    <a:srgbClr val="000000">
                      <a:alpha val="43137"/>
                    </a:srgbClr>
                  </a:outerShdw>
                </a:effectLst>
              </a:rPr>
              <a:t>School of Computing &amp; Information Sciences</a:t>
            </a:r>
            <a:endParaRPr lang="en-US" altLang="en-US" sz="3400" dirty="0">
              <a:solidFill>
                <a:srgbClr val="003366"/>
              </a:solidFill>
              <a:effectLst>
                <a:outerShdw blurRad="38100" dist="38100" dir="2700000" algn="tl">
                  <a:srgbClr val="000000">
                    <a:alpha val="43137"/>
                  </a:srgbClr>
                </a:outerShdw>
              </a:effectLst>
            </a:endParaRPr>
          </a:p>
        </p:txBody>
      </p:sp>
      <p:pic>
        <p:nvPicPr>
          <p:cNvPr id="2058" name="Picture 3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01600" y="457200"/>
            <a:ext cx="2630488"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 Box 19"/>
          <p:cNvSpPr txBox="1">
            <a:spLocks noChangeArrowheads="1"/>
          </p:cNvSpPr>
          <p:nvPr/>
        </p:nvSpPr>
        <p:spPr bwMode="auto">
          <a:xfrm>
            <a:off x="13388517" y="6267447"/>
            <a:ext cx="5486400" cy="731837"/>
          </a:xfrm>
          <a:prstGeom prst="rect">
            <a:avLst/>
          </a:prstGeom>
          <a:noFill/>
          <a:ln w="57150">
            <a:noFill/>
            <a:miter lim="800000"/>
            <a:headEnd/>
            <a:tailEnd/>
          </a:ln>
          <a:effectLst/>
        </p:spPr>
        <p:txBody>
          <a:bodyPr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Current System</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pic>
        <p:nvPicPr>
          <p:cNvPr id="2067"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690614" y="748921"/>
            <a:ext cx="5322786" cy="12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9" name="Picture 3"/>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88409" y="3181513"/>
            <a:ext cx="4816781" cy="1603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0" name="Picture 4"/>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5725783" y="2162779"/>
            <a:ext cx="3598756" cy="97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7" name="Picture 13"/>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9608647" y="2371285"/>
            <a:ext cx="1771700" cy="739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8" name="TextBox 18"/>
          <p:cNvSpPr txBox="1">
            <a:spLocks noChangeArrowheads="1"/>
          </p:cNvSpPr>
          <p:nvPr/>
        </p:nvSpPr>
        <p:spPr bwMode="auto">
          <a:xfrm>
            <a:off x="11706387" y="7090565"/>
            <a:ext cx="8943813" cy="747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algn="just" eaLnBrk="1" hangingPunct="1">
              <a:spcBef>
                <a:spcPct val="0"/>
              </a:spcBef>
              <a:buNone/>
            </a:pPr>
            <a:r>
              <a:rPr lang="en-US" sz="3200" dirty="0" smtClean="0"/>
              <a:t>Recommendation </a:t>
            </a:r>
            <a:r>
              <a:rPr lang="en-US" sz="3200" dirty="0"/>
              <a:t>systems are taking more importance in online businesses, where the ability to propose a new item or product that a user will like can increase </a:t>
            </a:r>
            <a:r>
              <a:rPr lang="en-US" sz="3200" dirty="0" smtClean="0"/>
              <a:t>sales substantially</a:t>
            </a:r>
            <a:r>
              <a:rPr lang="en-US" sz="3200" dirty="0"/>
              <a:t>.</a:t>
            </a:r>
            <a:br>
              <a:rPr lang="en-US" sz="3200" dirty="0"/>
            </a:br>
            <a:r>
              <a:rPr lang="en-US" sz="3200" dirty="0"/>
              <a:t>In this project, we </a:t>
            </a:r>
            <a:r>
              <a:rPr lang="en-US" sz="3200" dirty="0" smtClean="0"/>
              <a:t>implemented </a:t>
            </a:r>
            <a:r>
              <a:rPr lang="en-US" sz="3200" dirty="0"/>
              <a:t>a web page where users can view </a:t>
            </a:r>
            <a:r>
              <a:rPr lang="en-US" sz="3200" dirty="0" smtClean="0"/>
              <a:t>cars </a:t>
            </a:r>
            <a:r>
              <a:rPr lang="en-US" sz="3200" dirty="0"/>
              <a:t>and </a:t>
            </a:r>
            <a:r>
              <a:rPr lang="en-US" sz="3200" dirty="0" smtClean="0"/>
              <a:t>give feedback through </a:t>
            </a:r>
            <a:r>
              <a:rPr lang="en-US" sz="3200" dirty="0"/>
              <a:t>likes and </a:t>
            </a:r>
            <a:r>
              <a:rPr lang="en-US" sz="3200" dirty="0" smtClean="0"/>
              <a:t>ratings. Then the </a:t>
            </a:r>
            <a:r>
              <a:rPr lang="en-US" sz="3200" dirty="0"/>
              <a:t>system will run algorithms to come up with similar cars to </a:t>
            </a:r>
            <a:r>
              <a:rPr lang="en-US" sz="3200" dirty="0" smtClean="0"/>
              <a:t>show the user. These algorithms </a:t>
            </a:r>
            <a:r>
              <a:rPr lang="en-US" sz="3200" dirty="0"/>
              <a:t>can range from simple similarity </a:t>
            </a:r>
            <a:r>
              <a:rPr lang="en-US" sz="3200" dirty="0" smtClean="0"/>
              <a:t>measures </a:t>
            </a:r>
            <a:r>
              <a:rPr lang="en-US" sz="3200" dirty="0"/>
              <a:t>to more complex machine learning </a:t>
            </a:r>
            <a:r>
              <a:rPr lang="en-US" sz="3200" dirty="0" smtClean="0"/>
              <a:t>models such as the S</a:t>
            </a:r>
            <a:r>
              <a:rPr lang="en-US" altLang="en-US" sz="3200" dirty="0" smtClean="0"/>
              <a:t>upport </a:t>
            </a:r>
            <a:r>
              <a:rPr lang="en-US" altLang="en-US" sz="3200" dirty="0"/>
              <a:t>V</a:t>
            </a:r>
            <a:r>
              <a:rPr lang="en-US" altLang="en-US" sz="3200" dirty="0" smtClean="0"/>
              <a:t>ector Machine, implemented for the main recommendation process. Clients</a:t>
            </a:r>
            <a:r>
              <a:rPr lang="en-US" sz="3200" dirty="0" smtClean="0"/>
              <a:t> </a:t>
            </a:r>
            <a:r>
              <a:rPr lang="en-US" sz="3200" dirty="0"/>
              <a:t>can also use this web page to sell cars and manage their own </a:t>
            </a:r>
            <a:r>
              <a:rPr lang="en-US" sz="3200" dirty="0" smtClean="0"/>
              <a:t>inventory. </a:t>
            </a:r>
            <a:endParaRPr lang="en-US" altLang="en-US" sz="3200" dirty="0" smtClean="0"/>
          </a:p>
        </p:txBody>
      </p:sp>
      <p:pic>
        <p:nvPicPr>
          <p:cNvPr id="57" name="Picture 2"/>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759725" y="2529699"/>
            <a:ext cx="3266923" cy="1473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3" name="Picture 65" descr="https://assets.techsmith.com/Images/content/mkt-about/camtasia-dl-image.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17197" y="2767721"/>
            <a:ext cx="1294543" cy="1294544"/>
          </a:xfrm>
          <a:prstGeom prst="rect">
            <a:avLst/>
          </a:prstGeom>
          <a:noFill/>
          <a:extLst>
            <a:ext uri="{909E8E84-426E-40DD-AFC4-6F175D3DCCD1}">
              <a14:hiddenFill xmlns:a14="http://schemas.microsoft.com/office/drawing/2010/main">
                <a:solidFill>
                  <a:srgbClr val="FFFFFF"/>
                </a:solidFill>
              </a14:hiddenFill>
            </a:ext>
          </a:extLst>
        </p:spPr>
      </p:pic>
      <p:pic>
        <p:nvPicPr>
          <p:cNvPr id="2117" name="Picture 69" descr="http://frutbunn.tk/wp-content/uploads/2015/06/js.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309753" y="379074"/>
            <a:ext cx="3974094" cy="2331469"/>
          </a:xfrm>
          <a:prstGeom prst="rect">
            <a:avLst/>
          </a:prstGeom>
          <a:noFill/>
          <a:extLst>
            <a:ext uri="{909E8E84-426E-40DD-AFC4-6F175D3DCCD1}">
              <a14:hiddenFill xmlns:a14="http://schemas.microsoft.com/office/drawing/2010/main">
                <a:solidFill>
                  <a:srgbClr val="FFFFFF"/>
                </a:solidFill>
              </a14:hiddenFill>
            </a:ext>
          </a:extLst>
        </p:spPr>
      </p:pic>
      <p:pic>
        <p:nvPicPr>
          <p:cNvPr id="2125" name="Picture 77" descr="http://p5.zdassets.com/hc/settings_assets/277407/200055146/yRx496TkKXXIqxRV7m78XQ-edmunds-logo.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5881068" y="3292296"/>
            <a:ext cx="4740628" cy="1171365"/>
          </a:xfrm>
          <a:prstGeom prst="rect">
            <a:avLst/>
          </a:prstGeom>
          <a:noFill/>
          <a:extLst>
            <a:ext uri="{909E8E84-426E-40DD-AFC4-6F175D3DCCD1}">
              <a14:hiddenFill xmlns:a14="http://schemas.microsoft.com/office/drawing/2010/main">
                <a:solidFill>
                  <a:srgbClr val="FFFFFF"/>
                </a:solidFill>
              </a14:hiddenFill>
            </a:ext>
          </a:extLst>
        </p:spPr>
      </p:pic>
      <p:pic>
        <p:nvPicPr>
          <p:cNvPr id="2127" name="Picture 79" descr="https://upload.wikimedia.org/wikipedia/commons/b/be/Adobe_Photoshop_CS6_icon.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551255" y="1058301"/>
            <a:ext cx="1480820" cy="148082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92213" y="16685366"/>
            <a:ext cx="9606422" cy="5862741"/>
          </a:xfrm>
          <a:prstGeom prst="rect">
            <a:avLst/>
          </a:prstGeom>
        </p:spPr>
      </p:pic>
      <p:pic>
        <p:nvPicPr>
          <p:cNvPr id="6" name="Imagen 5"/>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91665" y="23005307"/>
            <a:ext cx="7605325" cy="5798292"/>
          </a:xfrm>
          <a:prstGeom prst="rect">
            <a:avLst/>
          </a:prstGeom>
        </p:spPr>
      </p:pic>
      <p:pic>
        <p:nvPicPr>
          <p:cNvPr id="7" name="Imagen 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952289" y="16779214"/>
            <a:ext cx="9078911" cy="6137344"/>
          </a:xfrm>
          <a:prstGeom prst="rect">
            <a:avLst/>
          </a:prstGeom>
        </p:spPr>
      </p:pic>
      <p:pic>
        <p:nvPicPr>
          <p:cNvPr id="74" name="Imagen 73"/>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2805738" y="16535400"/>
            <a:ext cx="7858595" cy="6557668"/>
          </a:xfrm>
          <a:prstGeom prst="rect">
            <a:avLst/>
          </a:prstGeom>
        </p:spPr>
      </p:pic>
      <p:pic>
        <p:nvPicPr>
          <p:cNvPr id="11" name="Imagen 10"/>
          <p:cNvPicPr>
            <a:picLocks noChangeAspect="1"/>
          </p:cNvPicPr>
          <p:nvPr/>
        </p:nvPicPr>
        <p:blipFill rotWithShape="1">
          <a:blip r:embed="rId17">
            <a:extLst>
              <a:ext uri="{28A0092B-C50C-407E-A947-70E740481C1C}">
                <a14:useLocalDpi xmlns:a14="http://schemas.microsoft.com/office/drawing/2010/main" val="0"/>
              </a:ext>
            </a:extLst>
          </a:blip>
          <a:srcRect r="3051" b="3674"/>
          <a:stretch/>
        </p:blipFill>
        <p:spPr>
          <a:xfrm>
            <a:off x="22357149" y="22806954"/>
            <a:ext cx="8860499" cy="5996646"/>
          </a:xfrm>
          <a:prstGeom prst="rect">
            <a:avLst/>
          </a:prstGeom>
        </p:spPr>
      </p:pic>
      <p:sp>
        <p:nvSpPr>
          <p:cNvPr id="2052" name="Text Box 72"/>
          <p:cNvSpPr txBox="1">
            <a:spLocks noChangeArrowheads="1"/>
          </p:cNvSpPr>
          <p:nvPr/>
        </p:nvSpPr>
        <p:spPr bwMode="auto">
          <a:xfrm>
            <a:off x="1551255" y="42152889"/>
            <a:ext cx="31089600" cy="120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0">
                <a:solidFill>
                  <a:srgbClr val="000000"/>
                </a:solidFill>
                <a:miter lim="800000"/>
                <a:headEnd/>
                <a:tailEnd/>
              </a14:hiddenLine>
            </a:ext>
          </a:extLst>
        </p:spPr>
        <p:txBody>
          <a:bodyPr lIns="98655" tIns="49327" rIns="98655" bIns="49327">
            <a:spAutoFit/>
          </a:bodyPr>
          <a:lstStyle>
            <a:lvl1pPr marL="493713" indent="-493713" defTabSz="985838"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defTabSz="985838"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defTabSz="985838"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defTabSz="985838"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defTabSz="985838"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Clr>
                <a:srgbClr val="3333CC"/>
              </a:buClr>
              <a:buNone/>
            </a:pPr>
            <a:r>
              <a:rPr lang="en-US" altLang="en-US" sz="3600" dirty="0" smtClean="0">
                <a:latin typeface="Monotype Corsiva" panose="03010101010201010101" pitchFamily="66" charset="0"/>
              </a:rPr>
              <a:t>I </a:t>
            </a:r>
            <a:r>
              <a:rPr lang="en-US" altLang="en-US" sz="3600" dirty="0">
                <a:latin typeface="Monotype Corsiva" panose="03010101010201010101" pitchFamily="66" charset="0"/>
              </a:rPr>
              <a:t>am </a:t>
            </a:r>
            <a:r>
              <a:rPr lang="en-US" altLang="en-US" sz="3600" dirty="0" smtClean="0">
                <a:latin typeface="Monotype Corsiva" panose="03010101010201010101" pitchFamily="66" charset="0"/>
              </a:rPr>
              <a:t>very thankful for the priceless advice, guidance, and feedback I received from Dr. David Villegas. </a:t>
            </a:r>
          </a:p>
          <a:p>
            <a:pPr algn="ctr" eaLnBrk="1" hangingPunct="1">
              <a:spcBef>
                <a:spcPct val="0"/>
              </a:spcBef>
              <a:buClr>
                <a:srgbClr val="3333CC"/>
              </a:buClr>
              <a:buNone/>
            </a:pPr>
            <a:r>
              <a:rPr lang="en-US" altLang="en-US" sz="3600" dirty="0" smtClean="0">
                <a:latin typeface="Monotype Corsiva" panose="03010101010201010101" pitchFamily="66" charset="0"/>
              </a:rPr>
              <a:t>I would like to also thank my teammate Zeev Feldbeine for always doing his part of the work in time and with quality.</a:t>
            </a:r>
            <a:endParaRPr lang="en-US" altLang="en-US" sz="3600" dirty="0">
              <a:latin typeface="Monotype Corsiva" panose="03010101010201010101" pitchFamily="66" charset="0"/>
            </a:endParaRPr>
          </a:p>
        </p:txBody>
      </p:sp>
      <p:sp>
        <p:nvSpPr>
          <p:cNvPr id="17" name="CuadroTexto 16"/>
          <p:cNvSpPr txBox="1"/>
          <p:nvPr/>
        </p:nvSpPr>
        <p:spPr>
          <a:xfrm>
            <a:off x="1677371" y="6992878"/>
            <a:ext cx="9061526" cy="8463855"/>
          </a:xfrm>
          <a:prstGeom prst="rect">
            <a:avLst/>
          </a:prstGeom>
          <a:noFill/>
        </p:spPr>
        <p:txBody>
          <a:bodyPr wrap="square" rtlCol="0">
            <a:spAutoFit/>
          </a:bodyPr>
          <a:lstStyle/>
          <a:p>
            <a:pPr algn="just"/>
            <a:r>
              <a:rPr lang="en-US" altLang="en-US" sz="3200" dirty="0" smtClean="0"/>
              <a:t>In the current car market, where there are thousands of cars with different features and styles, it takes an inordinate amount of time and effort for prospective buyers to find the type of car they want. Whole days can be spent visiting dealerships, with the buyer being at the mercy of devious car dealers. On the other hand, although </a:t>
            </a:r>
            <a:r>
              <a:rPr lang="en-US" sz="3200" dirty="0" smtClean="0"/>
              <a:t>shopping online is quick, efficient, and stress-free, users are compelled to constantly set and reset filters to search for the car they want based on the make, model, type, price, mileage, color, engine, etc. The Internet has also made selling cars easier than ever, however it is still difficult to reach prospective buyers, worse yet, fees are frequently charged for online marketing services that do not bring the expected results.</a:t>
            </a:r>
          </a:p>
          <a:p>
            <a:pPr algn="just"/>
            <a:endParaRPr lang="en-US" sz="3200" dirty="0"/>
          </a:p>
        </p:txBody>
      </p:sp>
      <p:sp>
        <p:nvSpPr>
          <p:cNvPr id="87" name="Text Box 19"/>
          <p:cNvSpPr txBox="1">
            <a:spLocks noChangeArrowheads="1"/>
          </p:cNvSpPr>
          <p:nvPr/>
        </p:nvSpPr>
        <p:spPr bwMode="auto">
          <a:xfrm>
            <a:off x="23998167" y="6261542"/>
            <a:ext cx="5371549" cy="731837"/>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Requirements</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91" name="TextBox 18"/>
          <p:cNvSpPr txBox="1">
            <a:spLocks noChangeArrowheads="1"/>
          </p:cNvSpPr>
          <p:nvPr/>
        </p:nvSpPr>
        <p:spPr bwMode="auto">
          <a:xfrm>
            <a:off x="21828853" y="7107679"/>
            <a:ext cx="9551494" cy="895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marL="0" lvl="1" indent="0" algn="just" eaLnBrk="1" hangingPunct="1">
              <a:spcBef>
                <a:spcPct val="0"/>
              </a:spcBef>
              <a:buNone/>
            </a:pPr>
            <a:r>
              <a:rPr lang="en-US" sz="3200" dirty="0" smtClean="0"/>
              <a:t>Users will be able to create an account, verify that account, login, logout, sell a car, view a car’s information, keep a favorite list, update profile, update inventory, change password, recover password, see recommended cars, view a map with the location of any car, contact seller from the application, and search for cars. My work involved:</a:t>
            </a:r>
          </a:p>
          <a:p>
            <a:pPr marL="0" lvl="1" indent="0" algn="just" eaLnBrk="1" hangingPunct="1">
              <a:spcBef>
                <a:spcPct val="0"/>
              </a:spcBef>
              <a:buNone/>
            </a:pPr>
            <a:r>
              <a:rPr lang="en-US" sz="3200" u="sng" dirty="0" smtClean="0"/>
              <a:t>UX/UI</a:t>
            </a:r>
            <a:r>
              <a:rPr lang="en-US" sz="3200" dirty="0" smtClean="0"/>
              <a:t>: Logo, background, web content design. </a:t>
            </a:r>
            <a:r>
              <a:rPr lang="en-US" sz="3200" u="sng" dirty="0" smtClean="0"/>
              <a:t>Front-End/Back-End</a:t>
            </a:r>
            <a:r>
              <a:rPr lang="en-US" sz="3200" dirty="0" smtClean="0"/>
              <a:t>: REST API calls, JSON parsing, system logic, seller-buyer email communication, user data and inventory display. </a:t>
            </a:r>
            <a:r>
              <a:rPr lang="en-US" sz="3200" u="sng" dirty="0" smtClean="0"/>
              <a:t>Authentication</a:t>
            </a:r>
            <a:r>
              <a:rPr lang="en-US" sz="3200" dirty="0" smtClean="0"/>
              <a:t>: Account creation and verification, password reset. </a:t>
            </a:r>
          </a:p>
          <a:p>
            <a:pPr marL="0" lvl="1" indent="0" algn="just" eaLnBrk="1" hangingPunct="1">
              <a:spcBef>
                <a:spcPct val="0"/>
              </a:spcBef>
              <a:buNone/>
            </a:pPr>
            <a:r>
              <a:rPr lang="en-US" sz="3200" u="sng" dirty="0" smtClean="0"/>
              <a:t>Database Administration</a:t>
            </a:r>
            <a:r>
              <a:rPr lang="en-US" sz="3200" dirty="0" smtClean="0"/>
              <a:t>: Create and manage collections. Insert, query and modify documents, and work with external databases.</a:t>
            </a:r>
            <a:endParaRPr lang="en-US" altLang="en-US" sz="3200" dirty="0" smtClean="0"/>
          </a:p>
          <a:p>
            <a:pPr algn="just" eaLnBrk="1" hangingPunct="1">
              <a:spcBef>
                <a:spcPct val="0"/>
              </a:spcBef>
              <a:buNone/>
            </a:pPr>
            <a:endParaRPr lang="en-US" sz="3200" dirty="0" smtClean="0"/>
          </a:p>
          <a:p>
            <a:pPr algn="just" eaLnBrk="1" hangingPunct="1">
              <a:spcBef>
                <a:spcPct val="0"/>
              </a:spcBef>
              <a:buNone/>
            </a:pPr>
            <a:endParaRPr lang="en-US" altLang="en-US" sz="3200" dirty="0" smtClean="0"/>
          </a:p>
        </p:txBody>
      </p:sp>
      <p:sp>
        <p:nvSpPr>
          <p:cNvPr id="93" name="Rectángulo redondeado 92"/>
          <p:cNvSpPr/>
          <p:nvPr/>
        </p:nvSpPr>
        <p:spPr bwMode="auto">
          <a:xfrm>
            <a:off x="1797687" y="15322190"/>
            <a:ext cx="8838229" cy="8553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94" name="Text Box 19"/>
          <p:cNvSpPr txBox="1">
            <a:spLocks noChangeArrowheads="1"/>
          </p:cNvSpPr>
          <p:nvPr/>
        </p:nvSpPr>
        <p:spPr bwMode="auto">
          <a:xfrm>
            <a:off x="2790547" y="15371753"/>
            <a:ext cx="6417657"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System Design</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102" name="Rectángulo redondeado 101"/>
          <p:cNvSpPr/>
          <p:nvPr/>
        </p:nvSpPr>
        <p:spPr bwMode="auto">
          <a:xfrm>
            <a:off x="11784515" y="15336031"/>
            <a:ext cx="8838229" cy="8553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03" name="Text Box 19"/>
          <p:cNvSpPr txBox="1">
            <a:spLocks noChangeArrowheads="1"/>
          </p:cNvSpPr>
          <p:nvPr/>
        </p:nvSpPr>
        <p:spPr bwMode="auto">
          <a:xfrm>
            <a:off x="13049550" y="15451050"/>
            <a:ext cx="6257486"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Object Design</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104" name="Rectángulo redondeado 103"/>
          <p:cNvSpPr/>
          <p:nvPr/>
        </p:nvSpPr>
        <p:spPr bwMode="auto">
          <a:xfrm>
            <a:off x="21887089" y="15324207"/>
            <a:ext cx="9493258" cy="8553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05" name="Text Box 19"/>
          <p:cNvSpPr txBox="1">
            <a:spLocks noChangeArrowheads="1"/>
          </p:cNvSpPr>
          <p:nvPr/>
        </p:nvSpPr>
        <p:spPr bwMode="auto">
          <a:xfrm>
            <a:off x="23858284" y="15413318"/>
            <a:ext cx="6257486"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Implementation</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106" name="Rectángulo redondeado 105"/>
          <p:cNvSpPr/>
          <p:nvPr/>
        </p:nvSpPr>
        <p:spPr bwMode="auto">
          <a:xfrm>
            <a:off x="1797687" y="29050300"/>
            <a:ext cx="8838229" cy="8553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07" name="Text Box 19"/>
          <p:cNvSpPr txBox="1">
            <a:spLocks noChangeArrowheads="1"/>
          </p:cNvSpPr>
          <p:nvPr/>
        </p:nvSpPr>
        <p:spPr bwMode="auto">
          <a:xfrm>
            <a:off x="3114127" y="29163152"/>
            <a:ext cx="5852661"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Verification</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108" name="Rectángulo redondeado 107"/>
          <p:cNvSpPr/>
          <p:nvPr/>
        </p:nvSpPr>
        <p:spPr bwMode="auto">
          <a:xfrm>
            <a:off x="11535246" y="29050300"/>
            <a:ext cx="9951294" cy="843411"/>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09" name="Text Box 19"/>
          <p:cNvSpPr txBox="1">
            <a:spLocks noChangeArrowheads="1"/>
          </p:cNvSpPr>
          <p:nvPr/>
        </p:nvSpPr>
        <p:spPr bwMode="auto">
          <a:xfrm>
            <a:off x="13267962" y="29129784"/>
            <a:ext cx="6257486"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dirty="0"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Screenshots</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sp>
        <p:nvSpPr>
          <p:cNvPr id="110" name="Rectángulo redondeado 109"/>
          <p:cNvSpPr/>
          <p:nvPr/>
        </p:nvSpPr>
        <p:spPr bwMode="auto">
          <a:xfrm>
            <a:off x="22294340" y="33856155"/>
            <a:ext cx="9128834" cy="877739"/>
          </a:xfrm>
          <a:prstGeom prst="roundRect">
            <a:avLst/>
          </a:prstGeom>
          <a:solidFill>
            <a:srgbClr val="FFAFAF"/>
          </a:solidFill>
          <a:ln w="9525" cap="flat" cmpd="sng" algn="ctr">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sp>
        <p:nvSpPr>
          <p:cNvPr id="111" name="Text Box 19"/>
          <p:cNvSpPr txBox="1">
            <a:spLocks noChangeArrowheads="1"/>
          </p:cNvSpPr>
          <p:nvPr/>
        </p:nvSpPr>
        <p:spPr bwMode="auto">
          <a:xfrm>
            <a:off x="23688371" y="33958003"/>
            <a:ext cx="6257486" cy="730559"/>
          </a:xfrm>
          <a:prstGeom prst="rect">
            <a:avLst/>
          </a:prstGeom>
          <a:noFill/>
          <a:ln w="57150">
            <a:noFill/>
            <a:miter lim="800000"/>
            <a:headEnd/>
            <a:tailEnd/>
          </a:ln>
          <a:effectLst/>
        </p:spPr>
        <p:txBody>
          <a:bodyPr wrap="square" lIns="98655" tIns="49327" rIns="98655" bIns="49327">
            <a:spAutoFit/>
          </a:bodyPr>
          <a:lstStyle/>
          <a:p>
            <a:pPr algn="ctr" defTabSz="985838">
              <a:spcBef>
                <a:spcPct val="50000"/>
              </a:spcBef>
              <a:defRPr/>
            </a:pPr>
            <a:r>
              <a:rPr lang="en-US" sz="4100" b="1" smtClean="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rPr>
              <a:t>Summary</a:t>
            </a:r>
            <a:endParaRPr lang="en-US" sz="4100" b="1" dirty="0">
              <a:solidFill>
                <a:schemeClr val="tx1">
                  <a:lumMod val="95000"/>
                  <a:lumOff val="5000"/>
                </a:schemeClr>
              </a:solidFill>
              <a:effectLst>
                <a:outerShdw blurRad="38100" dist="38100" dir="2700000" algn="tl">
                  <a:srgbClr val="DDDDDD"/>
                </a:outerShdw>
              </a:effectLst>
              <a:latin typeface="Arial" charset="0"/>
              <a:ea typeface="ＭＳ Ｐゴシック" charset="-128"/>
              <a:cs typeface="ＭＳ Ｐゴシック" charset="-128"/>
            </a:endParaRPr>
          </a:p>
        </p:txBody>
      </p:sp>
      <p:grpSp>
        <p:nvGrpSpPr>
          <p:cNvPr id="29" name="Grupo 28"/>
          <p:cNvGrpSpPr/>
          <p:nvPr/>
        </p:nvGrpSpPr>
        <p:grpSpPr>
          <a:xfrm>
            <a:off x="11483827" y="30251400"/>
            <a:ext cx="10196066" cy="10399212"/>
            <a:chOff x="11475637" y="30216723"/>
            <a:chExt cx="10621061" cy="10980266"/>
          </a:xfrm>
        </p:grpSpPr>
        <p:pic>
          <p:nvPicPr>
            <p:cNvPr id="18" name="Imagen 17"/>
            <p:cNvPicPr>
              <a:picLocks noChangeAspect="1"/>
            </p:cNvPicPr>
            <p:nvPr/>
          </p:nvPicPr>
          <p:blipFill rotWithShape="1">
            <a:blip r:embed="rId18"/>
            <a:srcRect l="3156" t="8087" r="6155" b="4001"/>
            <a:stretch/>
          </p:blipFill>
          <p:spPr>
            <a:xfrm>
              <a:off x="11475637" y="30216724"/>
              <a:ext cx="5957252" cy="4725776"/>
            </a:xfrm>
            <a:prstGeom prst="rect">
              <a:avLst/>
            </a:prstGeom>
            <a:effectLst>
              <a:softEdge rad="127000"/>
            </a:effectLst>
          </p:spPr>
        </p:pic>
        <p:pic>
          <p:nvPicPr>
            <p:cNvPr id="21" name="Imagen 20"/>
            <p:cNvPicPr>
              <a:picLocks noChangeAspect="1"/>
            </p:cNvPicPr>
            <p:nvPr/>
          </p:nvPicPr>
          <p:blipFill rotWithShape="1">
            <a:blip r:embed="rId19"/>
            <a:srcRect l="8333" t="8139" r="42923"/>
            <a:stretch/>
          </p:blipFill>
          <p:spPr>
            <a:xfrm>
              <a:off x="17038751" y="30216723"/>
              <a:ext cx="4958501" cy="6156719"/>
            </a:xfrm>
            <a:prstGeom prst="rect">
              <a:avLst/>
            </a:prstGeom>
            <a:effectLst>
              <a:softEdge rad="127000"/>
            </a:effectLst>
          </p:spPr>
        </p:pic>
        <p:pic>
          <p:nvPicPr>
            <p:cNvPr id="23" name="Imagen 22"/>
            <p:cNvPicPr>
              <a:picLocks noChangeAspect="1"/>
            </p:cNvPicPr>
            <p:nvPr/>
          </p:nvPicPr>
          <p:blipFill rotWithShape="1">
            <a:blip r:embed="rId20"/>
            <a:srcRect l="19219" t="7952" r="19149" b="4094"/>
            <a:stretch/>
          </p:blipFill>
          <p:spPr>
            <a:xfrm>
              <a:off x="11475637" y="34298514"/>
              <a:ext cx="5898256" cy="4505954"/>
            </a:xfrm>
            <a:prstGeom prst="rect">
              <a:avLst/>
            </a:prstGeom>
            <a:effectLst>
              <a:softEdge rad="127000"/>
            </a:effectLst>
          </p:spPr>
        </p:pic>
        <p:pic>
          <p:nvPicPr>
            <p:cNvPr id="24" name="Imagen 23"/>
            <p:cNvPicPr>
              <a:picLocks noChangeAspect="1"/>
            </p:cNvPicPr>
            <p:nvPr/>
          </p:nvPicPr>
          <p:blipFill rotWithShape="1">
            <a:blip r:embed="rId21"/>
            <a:srcRect l="30318" t="8594" r="23077" b="24106"/>
            <a:stretch/>
          </p:blipFill>
          <p:spPr>
            <a:xfrm>
              <a:off x="16673861" y="34603315"/>
              <a:ext cx="5333050" cy="4344218"/>
            </a:xfrm>
            <a:prstGeom prst="rect">
              <a:avLst/>
            </a:prstGeom>
            <a:effectLst>
              <a:softEdge rad="127000"/>
            </a:effectLst>
          </p:spPr>
        </p:pic>
        <p:pic>
          <p:nvPicPr>
            <p:cNvPr id="20" name="Imagen 19"/>
            <p:cNvPicPr>
              <a:picLocks noChangeAspect="1"/>
            </p:cNvPicPr>
            <p:nvPr/>
          </p:nvPicPr>
          <p:blipFill rotWithShape="1">
            <a:blip r:embed="rId22"/>
            <a:srcRect l="7211" t="8092" r="5913" b="2846"/>
            <a:stretch/>
          </p:blipFill>
          <p:spPr>
            <a:xfrm>
              <a:off x="11475637" y="38226448"/>
              <a:ext cx="4724207" cy="2888169"/>
            </a:xfrm>
            <a:prstGeom prst="rect">
              <a:avLst/>
            </a:prstGeom>
            <a:effectLst>
              <a:softEdge rad="127000"/>
            </a:effectLst>
          </p:spPr>
        </p:pic>
        <p:pic>
          <p:nvPicPr>
            <p:cNvPr id="26" name="Imagen 25"/>
            <p:cNvPicPr>
              <a:picLocks noChangeAspect="1"/>
            </p:cNvPicPr>
            <p:nvPr/>
          </p:nvPicPr>
          <p:blipFill rotWithShape="1">
            <a:blip r:embed="rId23"/>
            <a:srcRect l="16618" t="7090" r="14861" b="39013"/>
            <a:stretch/>
          </p:blipFill>
          <p:spPr>
            <a:xfrm>
              <a:off x="15723659" y="38391597"/>
              <a:ext cx="6373039" cy="2805392"/>
            </a:xfrm>
            <a:prstGeom prst="rect">
              <a:avLst/>
            </a:prstGeom>
            <a:effectLst>
              <a:softEdge rad="190500"/>
            </a:effectLst>
          </p:spPr>
        </p:pic>
        <p:sp>
          <p:nvSpPr>
            <p:cNvPr id="28" name="Rectángulo 27"/>
            <p:cNvSpPr/>
            <p:nvPr/>
          </p:nvSpPr>
          <p:spPr bwMode="auto">
            <a:xfrm>
              <a:off x="11596164" y="30326038"/>
              <a:ext cx="10290925" cy="10672012"/>
            </a:xfrm>
            <a:prstGeom prst="rect">
              <a:avLst/>
            </a:prstGeom>
            <a:noFill/>
            <a:ln w="95250" cap="flat" cmpd="tri"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grpSp>
      <p:pic>
        <p:nvPicPr>
          <p:cNvPr id="31" name="Imagen 30"/>
          <p:cNvPicPr>
            <a:picLocks noChangeAspect="1"/>
          </p:cNvPicPr>
          <p:nvPr/>
        </p:nvPicPr>
        <p:blipFill rotWithShape="1">
          <a:blip r:embed="rId24"/>
          <a:srcRect l="11591" t="6616" r="8749" b="9033"/>
          <a:stretch/>
        </p:blipFill>
        <p:spPr>
          <a:xfrm>
            <a:off x="22227477" y="29045974"/>
            <a:ext cx="6320386" cy="4482026"/>
          </a:xfrm>
          <a:prstGeom prst="rect">
            <a:avLst/>
          </a:prstGeom>
          <a:effectLst>
            <a:softEdge rad="190500"/>
          </a:effectLst>
        </p:spPr>
      </p:pic>
      <p:pic>
        <p:nvPicPr>
          <p:cNvPr id="2048" name="Imagen 2047"/>
          <p:cNvPicPr>
            <a:picLocks noChangeAspect="1"/>
          </p:cNvPicPr>
          <p:nvPr/>
        </p:nvPicPr>
        <p:blipFill rotWithShape="1">
          <a:blip r:embed="rId25"/>
          <a:srcRect l="27806" t="5802" r="27099" b="51277"/>
          <a:stretch/>
        </p:blipFill>
        <p:spPr>
          <a:xfrm>
            <a:off x="27127200" y="31242356"/>
            <a:ext cx="4259389" cy="2303382"/>
          </a:xfrm>
          <a:prstGeom prst="rect">
            <a:avLst/>
          </a:prstGeom>
          <a:effectLst>
            <a:softEdge rad="190500"/>
          </a:effectLst>
        </p:spPr>
      </p:pic>
      <p:pic>
        <p:nvPicPr>
          <p:cNvPr id="2049" name="Imagen 2048"/>
          <p:cNvPicPr>
            <a:picLocks noChangeAspect="1"/>
          </p:cNvPicPr>
          <p:nvPr/>
        </p:nvPicPr>
        <p:blipFill rotWithShape="1">
          <a:blip r:embed="rId26"/>
          <a:srcRect l="19954" t="5999" r="19138" b="39457"/>
          <a:stretch/>
        </p:blipFill>
        <p:spPr>
          <a:xfrm>
            <a:off x="27203400" y="29032200"/>
            <a:ext cx="4202574" cy="2667000"/>
          </a:xfrm>
          <a:prstGeom prst="rect">
            <a:avLst/>
          </a:prstGeom>
          <a:effectLst>
            <a:softEdge rad="190500"/>
          </a:effectLst>
        </p:spPr>
      </p:pic>
      <p:sp>
        <p:nvSpPr>
          <p:cNvPr id="2050" name="Rectángulo 2049"/>
          <p:cNvSpPr/>
          <p:nvPr/>
        </p:nvSpPr>
        <p:spPr bwMode="auto">
          <a:xfrm>
            <a:off x="22410052" y="29221060"/>
            <a:ext cx="8807597" cy="4074303"/>
          </a:xfrm>
          <a:prstGeom prst="rect">
            <a:avLst/>
          </a:prstGeom>
          <a:noFill/>
          <a:ln w="95250" cap="flat" cmpd="tri"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smtClean="0">
              <a:ln>
                <a:noFill/>
              </a:ln>
              <a:solidFill>
                <a:schemeClr val="tx1"/>
              </a:solidFill>
              <a:effectLst/>
              <a:latin typeface="Arial" charset="0"/>
            </a:endParaRPr>
          </a:p>
        </p:txBody>
      </p:sp>
      <p:pic>
        <p:nvPicPr>
          <p:cNvPr id="2054" name="Imagen 2053"/>
          <p:cNvPicPr>
            <a:picLocks noChangeAspect="1"/>
          </p:cNvPicPr>
          <p:nvPr/>
        </p:nvPicPr>
        <p:blipFill rotWithShape="1">
          <a:blip r:embed="rId27"/>
          <a:srcRect r="8193" b="21277"/>
          <a:stretch/>
        </p:blipFill>
        <p:spPr>
          <a:xfrm>
            <a:off x="2674260" y="37185600"/>
            <a:ext cx="6934262" cy="3194506"/>
          </a:xfrm>
          <a:prstGeom prst="rect">
            <a:avLst/>
          </a:prstGeom>
          <a:ln w="28575">
            <a:solidFill>
              <a:srgbClr val="FF9999"/>
            </a:solidFill>
          </a:ln>
        </p:spPr>
      </p:pic>
      <p:pic>
        <p:nvPicPr>
          <p:cNvPr id="2061" name="Imagen 2060"/>
          <p:cNvPicPr>
            <a:picLocks noChangeAspect="1"/>
          </p:cNvPicPr>
          <p:nvPr/>
        </p:nvPicPr>
        <p:blipFill rotWithShape="1">
          <a:blip r:embed="rId28"/>
          <a:srcRect l="12459" t="23336" r="22514" b="10802"/>
          <a:stretch/>
        </p:blipFill>
        <p:spPr>
          <a:xfrm>
            <a:off x="2667001" y="30139189"/>
            <a:ext cx="6941522" cy="3623009"/>
          </a:xfrm>
          <a:prstGeom prst="rect">
            <a:avLst/>
          </a:prstGeom>
          <a:ln w="28575">
            <a:solidFill>
              <a:srgbClr val="FF9999"/>
            </a:solidFill>
          </a:ln>
        </p:spPr>
      </p:pic>
      <p:sp>
        <p:nvSpPr>
          <p:cNvPr id="2083" name="TextBox 18"/>
          <p:cNvSpPr txBox="1">
            <a:spLocks noChangeArrowheads="1"/>
          </p:cNvSpPr>
          <p:nvPr/>
        </p:nvSpPr>
        <p:spPr bwMode="auto">
          <a:xfrm>
            <a:off x="22374907" y="35007092"/>
            <a:ext cx="9092390" cy="610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algn="just">
              <a:buNone/>
            </a:pPr>
            <a:r>
              <a:rPr lang="en-US" sz="3200" dirty="0" smtClean="0"/>
              <a:t>The Car Recommendation System (CRS) is a website that helps users find the perfect car by constantly recommending a best match based on their preference. Furthermore, it allows clients to put their cars for sale as well. My work in the project involves the registration, car sale, seller-buyer communication, verification and security, and profile and inventory management features. </a:t>
            </a:r>
            <a:r>
              <a:rPr lang="en-US" altLang="en-US" sz="3200" dirty="0" smtClean="0"/>
              <a:t>Ultimately, this system provides all the functionalities and requirements described above in the most efficient and effective way possible. </a:t>
            </a:r>
          </a:p>
          <a:p>
            <a:pPr algn="just">
              <a:buNone/>
            </a:pPr>
            <a:endParaRPr lang="en-US" sz="3200" dirty="0" smtClean="0"/>
          </a:p>
        </p:txBody>
      </p:sp>
      <p:pic>
        <p:nvPicPr>
          <p:cNvPr id="62" name="Marcador de contenido 9"/>
          <p:cNvPicPr>
            <a:picLocks noChangeAspect="1"/>
          </p:cNvPicPr>
          <p:nvPr/>
        </p:nvPicPr>
        <p:blipFill rotWithShape="1">
          <a:blip r:embed="rId29">
            <a:extLst>
              <a:ext uri="{28A0092B-C50C-407E-A947-70E740481C1C}">
                <a14:useLocalDpi xmlns:a14="http://schemas.microsoft.com/office/drawing/2010/main" val="0"/>
              </a:ext>
            </a:extLst>
          </a:blip>
          <a:srcRect l="648" t="1154" r="3982" b="6083"/>
          <a:stretch/>
        </p:blipFill>
        <p:spPr>
          <a:xfrm>
            <a:off x="12037007" y="22916558"/>
            <a:ext cx="8766201" cy="5772038"/>
          </a:xfrm>
          <a:prstGeom prst="rect">
            <a:avLst/>
          </a:prstGeom>
          <a:ln w="38100">
            <a:noFill/>
          </a:ln>
        </p:spPr>
      </p:pic>
      <p:pic>
        <p:nvPicPr>
          <p:cNvPr id="66" name="Picture 65"/>
          <p:cNvPicPr/>
          <p:nvPr/>
        </p:nvPicPr>
        <p:blipFill rotWithShape="1">
          <a:blip r:embed="rId30"/>
          <a:srcRect l="18167" t="23367" r="4521" b="12071"/>
          <a:stretch/>
        </p:blipFill>
        <p:spPr bwMode="auto">
          <a:xfrm>
            <a:off x="2674261" y="33909000"/>
            <a:ext cx="6934261" cy="3131494"/>
          </a:xfrm>
          <a:prstGeom prst="rect">
            <a:avLst/>
          </a:prstGeom>
          <a:ln w="28575">
            <a:solidFill>
              <a:srgbClr val="FF9999"/>
            </a:solid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lnDef>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12476</TotalTime>
  <Words>505</Words>
  <Application>Microsoft Office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Monotype Corsiva</vt:lpstr>
      <vt:lpstr>Times New Roman</vt:lpstr>
      <vt:lpstr>Diseño predeterminado</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Me</dc:creator>
  <cp:lastModifiedBy>HUB</cp:lastModifiedBy>
  <cp:revision>128</cp:revision>
  <cp:lastPrinted>2016-05-01T08:32:14Z</cp:lastPrinted>
  <dcterms:created xsi:type="dcterms:W3CDTF">2012-11-19T15:27:41Z</dcterms:created>
  <dcterms:modified xsi:type="dcterms:W3CDTF">2016-05-01T19:38:40Z</dcterms:modified>
</cp:coreProperties>
</file>

<file path=docProps/thumbnail.jpeg>
</file>